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6" r:id="rId3"/>
    <p:sldId id="260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6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D8525-79CF-4E1B-AA48-0555EA6571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6DDBF6-1022-4AC5-AFAD-4C0627F82C9E}">
      <dgm:prSet/>
      <dgm:spPr/>
      <dgm:t>
        <a:bodyPr/>
        <a:lstStyle/>
        <a:p>
          <a:r>
            <a:rPr lang="es-ES"/>
            <a:t>Objetivo General: </a:t>
          </a:r>
          <a:endParaRPr lang="en-US"/>
        </a:p>
      </dgm:t>
    </dgm:pt>
    <dgm:pt modelId="{D8F87B42-E741-4E4E-A8D8-5D87E2EBE546}" type="parTrans" cxnId="{A5244222-FFD3-45D1-B8E3-EF3471F5EA67}">
      <dgm:prSet/>
      <dgm:spPr/>
      <dgm:t>
        <a:bodyPr/>
        <a:lstStyle/>
        <a:p>
          <a:endParaRPr lang="en-US"/>
        </a:p>
      </dgm:t>
    </dgm:pt>
    <dgm:pt modelId="{EE8AFEB6-B5A9-449B-BD9E-D613BE0391C8}" type="sibTrans" cxnId="{A5244222-FFD3-45D1-B8E3-EF3471F5EA67}">
      <dgm:prSet/>
      <dgm:spPr/>
      <dgm:t>
        <a:bodyPr/>
        <a:lstStyle/>
        <a:p>
          <a:endParaRPr lang="en-US"/>
        </a:p>
      </dgm:t>
    </dgm:pt>
    <dgm:pt modelId="{8BDD322C-8320-4445-9023-94F0BAA9B325}">
      <dgm:prSet/>
      <dgm:spPr/>
      <dgm:t>
        <a:bodyPr/>
        <a:lstStyle/>
        <a:p>
          <a:r>
            <a:rPr lang="es-ES"/>
            <a:t>Desarrollar un sistema de monitoreo de consumo energético en tiempo real utilizando un microcontrolador Arduino y sensores de corriente, que permita la supervisión y análisis de los datos para optimizar el uso de energía. </a:t>
          </a:r>
          <a:endParaRPr lang="en-US"/>
        </a:p>
      </dgm:t>
    </dgm:pt>
    <dgm:pt modelId="{A36A4FC9-7D76-4809-940F-31CA40FED763}" type="parTrans" cxnId="{4B450E08-A016-43A7-9214-A1AF6A18A01A}">
      <dgm:prSet/>
      <dgm:spPr/>
      <dgm:t>
        <a:bodyPr/>
        <a:lstStyle/>
        <a:p>
          <a:endParaRPr lang="en-US"/>
        </a:p>
      </dgm:t>
    </dgm:pt>
    <dgm:pt modelId="{B9FD3709-3CE6-4C2F-BECD-44837A392457}" type="sibTrans" cxnId="{4B450E08-A016-43A7-9214-A1AF6A18A01A}">
      <dgm:prSet/>
      <dgm:spPr/>
      <dgm:t>
        <a:bodyPr/>
        <a:lstStyle/>
        <a:p>
          <a:endParaRPr lang="en-US"/>
        </a:p>
      </dgm:t>
    </dgm:pt>
    <dgm:pt modelId="{D0801D84-C2BE-4C86-A289-2E8B4C7A55B6}">
      <dgm:prSet/>
      <dgm:spPr/>
      <dgm:t>
        <a:bodyPr/>
        <a:lstStyle/>
        <a:p>
          <a:r>
            <a:rPr lang="es-ES"/>
            <a:t>Objetivos Específicos:</a:t>
          </a:r>
          <a:endParaRPr lang="en-US"/>
        </a:p>
      </dgm:t>
    </dgm:pt>
    <dgm:pt modelId="{2E73AB7A-7469-496E-8CEC-19B5CE6951FC}" type="parTrans" cxnId="{CFACE834-A91E-41BD-B8CB-ACFD1243C2F0}">
      <dgm:prSet/>
      <dgm:spPr/>
      <dgm:t>
        <a:bodyPr/>
        <a:lstStyle/>
        <a:p>
          <a:endParaRPr lang="en-US"/>
        </a:p>
      </dgm:t>
    </dgm:pt>
    <dgm:pt modelId="{4ADC0FBC-33F3-4A3E-8B9A-DE2D357CFF6E}" type="sibTrans" cxnId="{CFACE834-A91E-41BD-B8CB-ACFD1243C2F0}">
      <dgm:prSet/>
      <dgm:spPr/>
      <dgm:t>
        <a:bodyPr/>
        <a:lstStyle/>
        <a:p>
          <a:endParaRPr lang="en-US"/>
        </a:p>
      </dgm:t>
    </dgm:pt>
    <dgm:pt modelId="{F6ACB3E6-5692-42D0-AD7E-F0657C26EAD3}">
      <dgm:prSet/>
      <dgm:spPr/>
      <dgm:t>
        <a:bodyPr/>
        <a:lstStyle/>
        <a:p>
          <a:r>
            <a:rPr lang="es-ES" b="0" dirty="0"/>
            <a:t>Medir y registrar en tiempo real variables como la corriente y la potencia.</a:t>
          </a:r>
          <a:endParaRPr lang="en-US" b="0" dirty="0"/>
        </a:p>
      </dgm:t>
    </dgm:pt>
    <dgm:pt modelId="{9110BE30-FA33-43D3-8A58-384C5E8851AB}" type="parTrans" cxnId="{66B84915-7BC8-4FA2-8612-2DC77DC807F5}">
      <dgm:prSet/>
      <dgm:spPr/>
      <dgm:t>
        <a:bodyPr/>
        <a:lstStyle/>
        <a:p>
          <a:endParaRPr lang="en-US"/>
        </a:p>
      </dgm:t>
    </dgm:pt>
    <dgm:pt modelId="{EEBB838E-D86A-4AB1-B5E5-D202013EF3BE}" type="sibTrans" cxnId="{66B84915-7BC8-4FA2-8612-2DC77DC807F5}">
      <dgm:prSet/>
      <dgm:spPr/>
      <dgm:t>
        <a:bodyPr/>
        <a:lstStyle/>
        <a:p>
          <a:endParaRPr lang="en-US"/>
        </a:p>
      </dgm:t>
    </dgm:pt>
    <dgm:pt modelId="{04DD71EB-BFE5-4353-9572-876DAE09E6E6}">
      <dgm:prSet/>
      <dgm:spPr/>
      <dgm:t>
        <a:bodyPr/>
        <a:lstStyle/>
        <a:p>
          <a:r>
            <a:rPr lang="es-ES" b="0" dirty="0"/>
            <a:t>Almacenar los datos en una base de datos centralizada.</a:t>
          </a:r>
          <a:endParaRPr lang="en-US" b="0" dirty="0"/>
        </a:p>
      </dgm:t>
    </dgm:pt>
    <dgm:pt modelId="{F2E3FB46-C083-4280-8546-5D97F371D006}" type="parTrans" cxnId="{AA19D06C-AE4B-4B05-9A9B-D530F0AB0F75}">
      <dgm:prSet/>
      <dgm:spPr/>
      <dgm:t>
        <a:bodyPr/>
        <a:lstStyle/>
        <a:p>
          <a:endParaRPr lang="es-PE"/>
        </a:p>
      </dgm:t>
    </dgm:pt>
    <dgm:pt modelId="{B5187CC8-3FB5-4CD4-9202-AA8785649071}" type="sibTrans" cxnId="{AA19D06C-AE4B-4B05-9A9B-D530F0AB0F75}">
      <dgm:prSet/>
      <dgm:spPr/>
      <dgm:t>
        <a:bodyPr/>
        <a:lstStyle/>
        <a:p>
          <a:endParaRPr lang="es-PE"/>
        </a:p>
      </dgm:t>
    </dgm:pt>
    <dgm:pt modelId="{1DD20F25-A272-4E6F-B58D-335B9862E5F9}">
      <dgm:prSet/>
      <dgm:spPr/>
      <dgm:t>
        <a:bodyPr/>
        <a:lstStyle/>
        <a:p>
          <a:r>
            <a:rPr lang="es-ES" b="0" dirty="0"/>
            <a:t>Detectar anomalías en el consumo energético con modelos de machine </a:t>
          </a:r>
          <a:r>
            <a:rPr lang="es-ES" b="0" dirty="0" err="1"/>
            <a:t>learning</a:t>
          </a:r>
          <a:r>
            <a:rPr lang="es-ES" b="0" dirty="0"/>
            <a:t>.</a:t>
          </a:r>
          <a:endParaRPr lang="en-US" b="0" dirty="0"/>
        </a:p>
      </dgm:t>
    </dgm:pt>
    <dgm:pt modelId="{0109B54B-2DF1-43A4-900F-1E82A0FE5297}" type="parTrans" cxnId="{A8E4F019-CD92-453F-B807-21E4BC5B06BF}">
      <dgm:prSet/>
      <dgm:spPr/>
      <dgm:t>
        <a:bodyPr/>
        <a:lstStyle/>
        <a:p>
          <a:endParaRPr lang="es-PE"/>
        </a:p>
      </dgm:t>
    </dgm:pt>
    <dgm:pt modelId="{01082D0C-0FEA-4D9B-A701-AE9BC82C1C63}" type="sibTrans" cxnId="{A8E4F019-CD92-453F-B807-21E4BC5B06BF}">
      <dgm:prSet/>
      <dgm:spPr/>
      <dgm:t>
        <a:bodyPr/>
        <a:lstStyle/>
        <a:p>
          <a:endParaRPr lang="es-PE"/>
        </a:p>
      </dgm:t>
    </dgm:pt>
    <dgm:pt modelId="{D84D6887-006F-4B3F-932D-71C0521B0463}">
      <dgm:prSet/>
      <dgm:spPr/>
      <dgm:t>
        <a:bodyPr/>
        <a:lstStyle/>
        <a:p>
          <a:r>
            <a:rPr lang="es-ES" b="0" dirty="0"/>
            <a:t>Facilitar la descarga y visualización de datos, empoderando al usuario con herramientas intuitivas.</a:t>
          </a:r>
          <a:endParaRPr lang="en-US" b="0" dirty="0"/>
        </a:p>
      </dgm:t>
    </dgm:pt>
    <dgm:pt modelId="{7A6A04A7-E46C-4251-8AB9-8547B0541F26}" type="parTrans" cxnId="{481410DA-972F-49B3-8AD1-335AE2F21EE8}">
      <dgm:prSet/>
      <dgm:spPr/>
      <dgm:t>
        <a:bodyPr/>
        <a:lstStyle/>
        <a:p>
          <a:endParaRPr lang="es-PE"/>
        </a:p>
      </dgm:t>
    </dgm:pt>
    <dgm:pt modelId="{4DDAD78F-F606-45D4-8B66-A3DA6989827F}" type="sibTrans" cxnId="{481410DA-972F-49B3-8AD1-335AE2F21EE8}">
      <dgm:prSet/>
      <dgm:spPr/>
      <dgm:t>
        <a:bodyPr/>
        <a:lstStyle/>
        <a:p>
          <a:endParaRPr lang="es-PE"/>
        </a:p>
      </dgm:t>
    </dgm:pt>
    <dgm:pt modelId="{0ADFDAB9-B91F-44E8-ACC5-542818A6C290}" type="pres">
      <dgm:prSet presAssocID="{48AD8525-79CF-4E1B-AA48-0555EA65710C}" presName="linear" presStyleCnt="0">
        <dgm:presLayoutVars>
          <dgm:animLvl val="lvl"/>
          <dgm:resizeHandles val="exact"/>
        </dgm:presLayoutVars>
      </dgm:prSet>
      <dgm:spPr/>
    </dgm:pt>
    <dgm:pt modelId="{DAFEF7E9-4379-46D1-8827-6987C029094E}" type="pres">
      <dgm:prSet presAssocID="{896DDBF6-1022-4AC5-AFAD-4C0627F82C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70B643-A238-4098-8601-BE63298CB611}" type="pres">
      <dgm:prSet presAssocID="{896DDBF6-1022-4AC5-AFAD-4C0627F82C9E}" presName="childText" presStyleLbl="revTx" presStyleIdx="0" presStyleCnt="2">
        <dgm:presLayoutVars>
          <dgm:bulletEnabled val="1"/>
        </dgm:presLayoutVars>
      </dgm:prSet>
      <dgm:spPr/>
    </dgm:pt>
    <dgm:pt modelId="{AEAF140E-2D82-4850-8B19-5B941F76D509}" type="pres">
      <dgm:prSet presAssocID="{D0801D84-C2BE-4C86-A289-2E8B4C7A55B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9E9869-936C-4361-A62D-67FFBDC577A3}" type="pres">
      <dgm:prSet presAssocID="{D0801D84-C2BE-4C86-A289-2E8B4C7A55B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450E08-A016-43A7-9214-A1AF6A18A01A}" srcId="{896DDBF6-1022-4AC5-AFAD-4C0627F82C9E}" destId="{8BDD322C-8320-4445-9023-94F0BAA9B325}" srcOrd="0" destOrd="0" parTransId="{A36A4FC9-7D76-4809-940F-31CA40FED763}" sibTransId="{B9FD3709-3CE6-4C2F-BECD-44837A392457}"/>
    <dgm:cxn modelId="{66B84915-7BC8-4FA2-8612-2DC77DC807F5}" srcId="{D0801D84-C2BE-4C86-A289-2E8B4C7A55B6}" destId="{F6ACB3E6-5692-42D0-AD7E-F0657C26EAD3}" srcOrd="0" destOrd="0" parTransId="{9110BE30-FA33-43D3-8A58-384C5E8851AB}" sibTransId="{EEBB838E-D86A-4AB1-B5E5-D202013EF3BE}"/>
    <dgm:cxn modelId="{A8E4F019-CD92-453F-B807-21E4BC5B06BF}" srcId="{D0801D84-C2BE-4C86-A289-2E8B4C7A55B6}" destId="{1DD20F25-A272-4E6F-B58D-335B9862E5F9}" srcOrd="2" destOrd="0" parTransId="{0109B54B-2DF1-43A4-900F-1E82A0FE5297}" sibTransId="{01082D0C-0FEA-4D9B-A701-AE9BC82C1C63}"/>
    <dgm:cxn modelId="{A5244222-FFD3-45D1-B8E3-EF3471F5EA67}" srcId="{48AD8525-79CF-4E1B-AA48-0555EA65710C}" destId="{896DDBF6-1022-4AC5-AFAD-4C0627F82C9E}" srcOrd="0" destOrd="0" parTransId="{D8F87B42-E741-4E4E-A8D8-5D87E2EBE546}" sibTransId="{EE8AFEB6-B5A9-449B-BD9E-D613BE0391C8}"/>
    <dgm:cxn modelId="{CFACE834-A91E-41BD-B8CB-ACFD1243C2F0}" srcId="{48AD8525-79CF-4E1B-AA48-0555EA65710C}" destId="{D0801D84-C2BE-4C86-A289-2E8B4C7A55B6}" srcOrd="1" destOrd="0" parTransId="{2E73AB7A-7469-496E-8CEC-19B5CE6951FC}" sibTransId="{4ADC0FBC-33F3-4A3E-8B9A-DE2D357CFF6E}"/>
    <dgm:cxn modelId="{98A97A45-3F80-4DF0-A2A1-24D4989D2744}" type="presOf" srcId="{48AD8525-79CF-4E1B-AA48-0555EA65710C}" destId="{0ADFDAB9-B91F-44E8-ACC5-542818A6C290}" srcOrd="0" destOrd="0" presId="urn:microsoft.com/office/officeart/2005/8/layout/vList2"/>
    <dgm:cxn modelId="{5B50C96C-4F99-4A43-8A5D-349663CD6C0F}" type="presOf" srcId="{D0801D84-C2BE-4C86-A289-2E8B4C7A55B6}" destId="{AEAF140E-2D82-4850-8B19-5B941F76D509}" srcOrd="0" destOrd="0" presId="urn:microsoft.com/office/officeart/2005/8/layout/vList2"/>
    <dgm:cxn modelId="{AA19D06C-AE4B-4B05-9A9B-D530F0AB0F75}" srcId="{D0801D84-C2BE-4C86-A289-2E8B4C7A55B6}" destId="{04DD71EB-BFE5-4353-9572-876DAE09E6E6}" srcOrd="1" destOrd="0" parTransId="{F2E3FB46-C083-4280-8546-5D97F371D006}" sibTransId="{B5187CC8-3FB5-4CD4-9202-AA8785649071}"/>
    <dgm:cxn modelId="{D245789D-BCF2-4518-AC9D-CB2CF86F3DF3}" type="presOf" srcId="{D84D6887-006F-4B3F-932D-71C0521B0463}" destId="{5E9E9869-936C-4361-A62D-67FFBDC577A3}" srcOrd="0" destOrd="3" presId="urn:microsoft.com/office/officeart/2005/8/layout/vList2"/>
    <dgm:cxn modelId="{AD2E76B5-9B91-4BEE-BEB0-515AAC01ECE5}" type="presOf" srcId="{8BDD322C-8320-4445-9023-94F0BAA9B325}" destId="{7770B643-A238-4098-8601-BE63298CB611}" srcOrd="0" destOrd="0" presId="urn:microsoft.com/office/officeart/2005/8/layout/vList2"/>
    <dgm:cxn modelId="{481410DA-972F-49B3-8AD1-335AE2F21EE8}" srcId="{D0801D84-C2BE-4C86-A289-2E8B4C7A55B6}" destId="{D84D6887-006F-4B3F-932D-71C0521B0463}" srcOrd="3" destOrd="0" parTransId="{7A6A04A7-E46C-4251-8AB9-8547B0541F26}" sibTransId="{4DDAD78F-F606-45D4-8B66-A3DA6989827F}"/>
    <dgm:cxn modelId="{E530D9DC-176C-4AE5-A3E0-1E0D368655F4}" type="presOf" srcId="{F6ACB3E6-5692-42D0-AD7E-F0657C26EAD3}" destId="{5E9E9869-936C-4361-A62D-67FFBDC577A3}" srcOrd="0" destOrd="0" presId="urn:microsoft.com/office/officeart/2005/8/layout/vList2"/>
    <dgm:cxn modelId="{3D7D63F4-DBAE-434E-AD2D-CECD0E6FC01B}" type="presOf" srcId="{896DDBF6-1022-4AC5-AFAD-4C0627F82C9E}" destId="{DAFEF7E9-4379-46D1-8827-6987C029094E}" srcOrd="0" destOrd="0" presId="urn:microsoft.com/office/officeart/2005/8/layout/vList2"/>
    <dgm:cxn modelId="{99D6E7F8-9960-4CF6-AD94-284B0C5C5B87}" type="presOf" srcId="{1DD20F25-A272-4E6F-B58D-335B9862E5F9}" destId="{5E9E9869-936C-4361-A62D-67FFBDC577A3}" srcOrd="0" destOrd="2" presId="urn:microsoft.com/office/officeart/2005/8/layout/vList2"/>
    <dgm:cxn modelId="{FEBA77FD-7772-4EF4-B752-549370A7AD0D}" type="presOf" srcId="{04DD71EB-BFE5-4353-9572-876DAE09E6E6}" destId="{5E9E9869-936C-4361-A62D-67FFBDC577A3}" srcOrd="0" destOrd="1" presId="urn:microsoft.com/office/officeart/2005/8/layout/vList2"/>
    <dgm:cxn modelId="{2A3B5D3D-CB4C-4BB3-934A-9E34744813FE}" type="presParOf" srcId="{0ADFDAB9-B91F-44E8-ACC5-542818A6C290}" destId="{DAFEF7E9-4379-46D1-8827-6987C029094E}" srcOrd="0" destOrd="0" presId="urn:microsoft.com/office/officeart/2005/8/layout/vList2"/>
    <dgm:cxn modelId="{4FB79995-85E6-414E-B1FA-06682397DBFB}" type="presParOf" srcId="{0ADFDAB9-B91F-44E8-ACC5-542818A6C290}" destId="{7770B643-A238-4098-8601-BE63298CB611}" srcOrd="1" destOrd="0" presId="urn:microsoft.com/office/officeart/2005/8/layout/vList2"/>
    <dgm:cxn modelId="{7DE6A936-308D-40C9-B070-D71A9E40D4CB}" type="presParOf" srcId="{0ADFDAB9-B91F-44E8-ACC5-542818A6C290}" destId="{AEAF140E-2D82-4850-8B19-5B941F76D509}" srcOrd="2" destOrd="0" presId="urn:microsoft.com/office/officeart/2005/8/layout/vList2"/>
    <dgm:cxn modelId="{F47B988D-157A-48FC-BFAB-08E20038FEB6}" type="presParOf" srcId="{0ADFDAB9-B91F-44E8-ACC5-542818A6C290}" destId="{5E9E9869-936C-4361-A62D-67FFBDC577A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EF7E9-4379-46D1-8827-6987C029094E}">
      <dsp:nvSpPr>
        <dsp:cNvPr id="0" name=""/>
        <dsp:cNvSpPr/>
      </dsp:nvSpPr>
      <dsp:spPr>
        <a:xfrm>
          <a:off x="0" y="117919"/>
          <a:ext cx="6581669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Objetivo General: </a:t>
          </a:r>
          <a:endParaRPr lang="en-US" sz="2800" kern="1200"/>
        </a:p>
      </dsp:txBody>
      <dsp:txXfrm>
        <a:off x="31984" y="149903"/>
        <a:ext cx="6517701" cy="591232"/>
      </dsp:txXfrm>
    </dsp:sp>
    <dsp:sp modelId="{7770B643-A238-4098-8601-BE63298CB611}">
      <dsp:nvSpPr>
        <dsp:cNvPr id="0" name=""/>
        <dsp:cNvSpPr/>
      </dsp:nvSpPr>
      <dsp:spPr>
        <a:xfrm>
          <a:off x="0" y="773119"/>
          <a:ext cx="6581669" cy="1535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96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200" kern="1200"/>
            <a:t>Desarrollar un sistema de monitoreo de consumo energético en tiempo real utilizando un microcontrolador Arduino y sensores de corriente, que permita la supervisión y análisis de los datos para optimizar el uso de energía. </a:t>
          </a:r>
          <a:endParaRPr lang="en-US" sz="2200" kern="1200"/>
        </a:p>
      </dsp:txBody>
      <dsp:txXfrm>
        <a:off x="0" y="773119"/>
        <a:ext cx="6581669" cy="1535940"/>
      </dsp:txXfrm>
    </dsp:sp>
    <dsp:sp modelId="{AEAF140E-2D82-4850-8B19-5B941F76D509}">
      <dsp:nvSpPr>
        <dsp:cNvPr id="0" name=""/>
        <dsp:cNvSpPr/>
      </dsp:nvSpPr>
      <dsp:spPr>
        <a:xfrm>
          <a:off x="0" y="2309059"/>
          <a:ext cx="6581669" cy="655200"/>
        </a:xfrm>
        <a:prstGeom prst="roundRect">
          <a:avLst/>
        </a:prstGeom>
        <a:solidFill>
          <a:schemeClr val="accent2">
            <a:hueOff val="6238661"/>
            <a:satOff val="35504"/>
            <a:lumOff val="1098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Objetivos Específicos:</a:t>
          </a:r>
          <a:endParaRPr lang="en-US" sz="2800" kern="1200"/>
        </a:p>
      </dsp:txBody>
      <dsp:txXfrm>
        <a:off x="31984" y="2341043"/>
        <a:ext cx="6517701" cy="591232"/>
      </dsp:txXfrm>
    </dsp:sp>
    <dsp:sp modelId="{5E9E9869-936C-4361-A62D-67FFBDC577A3}">
      <dsp:nvSpPr>
        <dsp:cNvPr id="0" name=""/>
        <dsp:cNvSpPr/>
      </dsp:nvSpPr>
      <dsp:spPr>
        <a:xfrm>
          <a:off x="0" y="2964259"/>
          <a:ext cx="6581669" cy="2608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96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200" b="0" kern="1200" dirty="0"/>
            <a:t>Medir y registrar en tiempo real variables como la corriente y la potencia.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200" b="0" kern="1200" dirty="0"/>
            <a:t>Almacenar los datos en una base de datos centralizada.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200" b="0" kern="1200" dirty="0"/>
            <a:t>Detectar anomalías en el consumo energético con modelos de machine </a:t>
          </a:r>
          <a:r>
            <a:rPr lang="es-ES" sz="2200" b="0" kern="1200" dirty="0" err="1"/>
            <a:t>learning</a:t>
          </a:r>
          <a:r>
            <a:rPr lang="es-ES" sz="2200" b="0" kern="1200" dirty="0"/>
            <a:t>.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200" b="0" kern="1200" dirty="0"/>
            <a:t>Facilitar la descarga y visualización de datos, empoderando al usuario con herramientas intuitivas.</a:t>
          </a:r>
          <a:endParaRPr lang="en-US" sz="2200" b="0" kern="1200" dirty="0"/>
        </a:p>
      </dsp:txBody>
      <dsp:txXfrm>
        <a:off x="0" y="2964259"/>
        <a:ext cx="6581669" cy="2608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45BA1-78E6-405D-9F00-0D6AFB2C2AF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BAB22-5D0C-43ED-88A5-8C2D5E0C45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990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BAB22-5D0C-43ED-88A5-8C2D5E0C4574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081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BAB22-5D0C-43ED-88A5-8C2D5E0C4574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801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364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28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3403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661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6501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684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281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9439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771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3066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8045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8360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701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0433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655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8680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5817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697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109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269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031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381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56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162FF-2586-4B90-A6A0-35E084852331}" type="datetimeFigureOut">
              <a:rPr lang="es-PE" smtClean="0"/>
              <a:t>7/12/2024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B0B8A-E88D-415F-BD51-E099D66416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153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453AC2-8882-459A-8985-3E24DD42A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543" y="0"/>
            <a:ext cx="11967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dustria 4.0: ¿Qué es y cómo prepararse para esa transformación?">
            <a:extLst>
              <a:ext uri="{FF2B5EF4-FFF2-40B4-BE49-F238E27FC236}">
                <a16:creationId xmlns:a16="http://schemas.microsoft.com/office/drawing/2014/main" id="{A1E3177B-28BD-BAC5-3A10-23CFF4B3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0" r="-1" b="6836"/>
          <a:stretch/>
        </p:blipFill>
        <p:spPr bwMode="auto">
          <a:xfrm>
            <a:off x="264543" y="10"/>
            <a:ext cx="1196771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2E250A-63FE-B64E-1C1A-7F14A9D47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Sistema de </a:t>
            </a:r>
            <a:r>
              <a:rPr lang="en-US" sz="5500" dirty="0" err="1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Monitoreo</a:t>
            </a:r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de </a:t>
            </a:r>
            <a:r>
              <a:rPr lang="en-US" sz="5500" dirty="0" err="1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Consumo</a:t>
            </a:r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5500" dirty="0" err="1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Energético</a:t>
            </a:r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5500" dirty="0" err="1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en</a:t>
            </a:r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5500" dirty="0" err="1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Tiempo</a:t>
            </a:r>
            <a: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Real con Arduino</a:t>
            </a:r>
            <a:br>
              <a:rPr lang="en-US" sz="55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</a:br>
            <a:endParaRPr lang="en-US" sz="5500" dirty="0">
              <a:ln w="2222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E99BA5-D6C6-4059-EDAB-9A8701198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99" y="5493376"/>
            <a:ext cx="10673942" cy="7234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Grupo 5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4A11FEA-6E98-401C-B708-DA2C9508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454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1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76F52-FA72-797F-0B97-22F97E80C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62" y="5190761"/>
            <a:ext cx="10178322" cy="10032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PE" dirty="0"/>
              <a:t>El modelo de detección de anomalías predice si un dato es </a:t>
            </a:r>
            <a:r>
              <a:rPr lang="es-PE" b="1" dirty="0"/>
              <a:t>normal</a:t>
            </a:r>
            <a:r>
              <a:rPr lang="es-PE" dirty="0"/>
              <a:t> o </a:t>
            </a:r>
            <a:r>
              <a:rPr lang="es-PE" b="1" dirty="0"/>
              <a:t>anómalo</a:t>
            </a:r>
            <a:r>
              <a:rPr lang="es-PE" dirty="0"/>
              <a:t> basándose en su </a:t>
            </a:r>
            <a:r>
              <a:rPr lang="es-PE" b="1" dirty="0"/>
              <a:t>cercanía a los patrones</a:t>
            </a:r>
            <a:r>
              <a:rPr lang="es-PE" dirty="0"/>
              <a:t> de datos previamente aprendidos durante el entrenamiento.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42517C-46AB-AA3E-CB8F-D5BB0697DCC4}"/>
              </a:ext>
            </a:extLst>
          </p:cNvPr>
          <p:cNvSpPr txBox="1"/>
          <p:nvPr/>
        </p:nvSpPr>
        <p:spPr>
          <a:xfrm>
            <a:off x="1251678" y="48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Análisis de anomalías</a:t>
            </a:r>
            <a:endParaRPr lang="es-PE" sz="1600" dirty="0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C929BB-FD39-4480-1C47-C10372889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1494" r="3556" b="995"/>
          <a:stretch/>
        </p:blipFill>
        <p:spPr bwMode="auto">
          <a:xfrm>
            <a:off x="7539407" y="1141756"/>
            <a:ext cx="3759200" cy="32382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468B14-B767-85FE-898A-6665A4E9D48A}"/>
              </a:ext>
            </a:extLst>
          </p:cNvPr>
          <p:cNvSpPr txBox="1"/>
          <p:nvPr/>
        </p:nvSpPr>
        <p:spPr>
          <a:xfrm>
            <a:off x="1251678" y="2639248"/>
            <a:ext cx="6098458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s-PE" dirty="0"/>
              <a:t>El modelo se ajusta a los datos históricos de </a:t>
            </a:r>
            <a:r>
              <a:rPr lang="es-PE" b="1" dirty="0"/>
              <a:t>corriente</a:t>
            </a:r>
            <a:r>
              <a:rPr lang="es-PE" dirty="0"/>
              <a:t> y </a:t>
            </a:r>
            <a:r>
              <a:rPr lang="es-PE" b="1" dirty="0"/>
              <a:t>potencia</a:t>
            </a:r>
            <a:endParaRPr lang="es-PE" dirty="0"/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8079BA56-B7FB-C839-A582-F4AC6D60335B}"/>
              </a:ext>
            </a:extLst>
          </p:cNvPr>
          <p:cNvSpPr txBox="1">
            <a:spLocks/>
          </p:cNvSpPr>
          <p:nvPr/>
        </p:nvSpPr>
        <p:spPr>
          <a:xfrm>
            <a:off x="1442736" y="991685"/>
            <a:ext cx="5713884" cy="15183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r>
              <a:rPr lang="es-PE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.cursor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.execute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corriente, potencia FROM Lecturas WHERE </a:t>
            </a:r>
            <a:r>
              <a:rPr lang="es-PE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artefacto_id</a:t>
            </a:r>
            <a:r>
              <a:rPr lang="es-PE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NOT NULL"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.fetchall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.corriente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s-PE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.potencia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PE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s-PE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FAF8742-5CD6-ADC8-B49A-BAECBB42C6C7}"/>
              </a:ext>
            </a:extLst>
          </p:cNvPr>
          <p:cNvSpPr txBox="1"/>
          <p:nvPr/>
        </p:nvSpPr>
        <p:spPr>
          <a:xfrm>
            <a:off x="1251678" y="3915453"/>
            <a:ext cx="6098458" cy="6454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obtener_datos_historicos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joblib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modelo.pkl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4587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C5ACA-5F21-50E5-1EB7-4A51E08F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959419" cy="758157"/>
          </a:xfrm>
        </p:spPr>
        <p:txBody>
          <a:bodyPr>
            <a:normAutofit fontScale="90000"/>
          </a:bodyPr>
          <a:lstStyle/>
          <a:p>
            <a:r>
              <a:rPr lang="es-PE" dirty="0"/>
              <a:t>Evidencias: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06A4AE-E6EB-9EC7-FF96-B3B64990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18641" y="427770"/>
            <a:ext cx="1860285" cy="33087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77EB38-BC4C-8380-6B8E-9F81FB09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93" y="3712539"/>
            <a:ext cx="3003981" cy="22604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CA2D3B-DF3C-8A3E-C053-7B3BC673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80" y="382385"/>
            <a:ext cx="4264757" cy="23610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E8A144-FB83-CB36-E600-24FBE7E3A54B}"/>
              </a:ext>
            </a:extLst>
          </p:cNvPr>
          <p:cNvSpPr txBox="1"/>
          <p:nvPr/>
        </p:nvSpPr>
        <p:spPr>
          <a:xfrm>
            <a:off x="5993754" y="2799875"/>
            <a:ext cx="514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2: Valores de voltaje e intensidad  aleatorios generados por el prototipo.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9BC85A-43EB-5C72-09E4-726C741CA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876" y="3509672"/>
            <a:ext cx="5263948" cy="24633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3567A2E-9E74-0B6B-3364-82CFB32956D8}"/>
              </a:ext>
            </a:extLst>
          </p:cNvPr>
          <p:cNvSpPr txBox="1"/>
          <p:nvPr/>
        </p:nvSpPr>
        <p:spPr>
          <a:xfrm>
            <a:off x="1251678" y="6079151"/>
            <a:ext cx="375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Imagen 3: Prototipo final de el medidor de corriente Arduino.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72646BD-3E9E-5730-32A3-04959F2A11A0}"/>
              </a:ext>
            </a:extLst>
          </p:cNvPr>
          <p:cNvSpPr txBox="1"/>
          <p:nvPr/>
        </p:nvSpPr>
        <p:spPr>
          <a:xfrm>
            <a:off x="1074032" y="3039255"/>
            <a:ext cx="417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1: Prototipo de nuestro primer medidor de corriente Arduino.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DEF43E3-F169-DFD4-7661-8C41B56518F7}"/>
              </a:ext>
            </a:extLst>
          </p:cNvPr>
          <p:cNvSpPr txBox="1"/>
          <p:nvPr/>
        </p:nvSpPr>
        <p:spPr>
          <a:xfrm>
            <a:off x="5676375" y="6032984"/>
            <a:ext cx="5263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Imagen 4: Sistema SCADA de la intensidad y la potencia de un foco prendido.</a:t>
            </a:r>
          </a:p>
        </p:txBody>
      </p:sp>
    </p:spTree>
    <p:extLst>
      <p:ext uri="{BB962C8B-B14F-4D97-AF65-F5344CB8AC3E}">
        <p14:creationId xmlns:p14="http://schemas.microsoft.com/office/powerpoint/2010/main" val="418321716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17EF086-D417-3733-4317-0DB9457F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GRACIAS POR SU ATENCION 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8F55AA-1175-2825-9B2A-2AA2E4C60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100" name="Picture 4" descr="10 ideas de THANKS | frases de agradecimiento, frases, mensajes">
            <a:extLst>
              <a:ext uri="{FF2B5EF4-FFF2-40B4-BE49-F238E27FC236}">
                <a16:creationId xmlns:a16="http://schemas.microsoft.com/office/drawing/2014/main" id="{EEBB99F3-994E-629E-C1D6-3DBC9915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2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es el consumo energético y por qué es importante? | Repsol">
            <a:extLst>
              <a:ext uri="{FF2B5EF4-FFF2-40B4-BE49-F238E27FC236}">
                <a16:creationId xmlns:a16="http://schemas.microsoft.com/office/drawing/2014/main" id="{A0726AC1-6245-8D93-A7B2-E8F9A7A0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r="39647"/>
          <a:stretch/>
        </p:blipFill>
        <p:spPr bwMode="auto">
          <a:xfrm>
            <a:off x="7338646" y="10"/>
            <a:ext cx="48533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10">
            <a:extLst>
              <a:ext uri="{FF2B5EF4-FFF2-40B4-BE49-F238E27FC236}">
                <a16:creationId xmlns:a16="http://schemas.microsoft.com/office/drawing/2014/main" id="{E1CE536E-134A-4A35-900B-30F927D5B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B9346E-EF62-F801-6D16-D222363E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015897" cy="1492132"/>
          </a:xfrm>
        </p:spPr>
        <p:txBody>
          <a:bodyPr>
            <a:normAutofit/>
          </a:bodyPr>
          <a:lstStyle/>
          <a:p>
            <a:r>
              <a:rPr lang="es-PE" dirty="0"/>
              <a:t>Introducción 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A0382D1-1594-4E3D-842E-04E1E5E7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70461-35A3-295A-617A-28370D64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539768"/>
            <a:ext cx="6367269" cy="25221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muchas industrias y hogares, la falta de control sobre el </a:t>
            </a:r>
            <a:r>
              <a:rPr lang="es-ES" b="1" dirty="0">
                <a:solidFill>
                  <a:schemeClr val="tx1"/>
                </a:solidFill>
              </a:rPr>
              <a:t>consumo energético</a:t>
            </a:r>
            <a:r>
              <a:rPr lang="es-ES" dirty="0">
                <a:solidFill>
                  <a:schemeClr val="tx1"/>
                </a:solidFill>
              </a:rPr>
              <a:t> puede generar desperdicio de recursos, altos costos y dificultad para identificar anomalías en el uso de dispositivos. Adicionalmente, la ausencia de herramientas accesibles para visualizar y analizar estos datos limita la capacidad de tomar decisiones informadas sobre el uso eficiente de la energía.</a:t>
            </a:r>
          </a:p>
          <a:p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D942FA-A246-305A-E283-0CAED4AB1B60}"/>
              </a:ext>
            </a:extLst>
          </p:cNvPr>
          <p:cNvSpPr txBox="1"/>
          <p:nvPr/>
        </p:nvSpPr>
        <p:spPr>
          <a:xfrm>
            <a:off x="765051" y="4287520"/>
            <a:ext cx="64993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El siguiente proyecto va a aborda la necesidad de </a:t>
            </a:r>
            <a:r>
              <a:rPr lang="es-ES" sz="2000" b="1" dirty="0"/>
              <a:t>monitorear y analizar el consumo energético</a:t>
            </a:r>
            <a:r>
              <a:rPr lang="es-ES" sz="2000" dirty="0"/>
              <a:t> de artefactos eléctricos en tiempo real, utilizando tecnologías modernas como Arduino, sensores de corriente y una interfaz gráfica.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7672667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01286-5580-A3FC-E5D9-5B1D89C9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93" y="0"/>
            <a:ext cx="3092310" cy="2745019"/>
          </a:xfrm>
        </p:spPr>
        <p:txBody>
          <a:bodyPr anchor="ctr">
            <a:normAutofit/>
          </a:bodyPr>
          <a:lstStyle/>
          <a:p>
            <a:r>
              <a:rPr lang="es-PE" sz="4000" dirty="0"/>
              <a:t>Objetivos 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DCFEF54B-4F23-1E25-2468-BC752DBB5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420528"/>
              </p:ext>
            </p:extLst>
          </p:nvPr>
        </p:nvGraphicFramePr>
        <p:xfrm>
          <a:off x="4793064" y="522514"/>
          <a:ext cx="6581670" cy="5690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37E623A-BF72-29F6-D19D-B27F4CB96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77" y="2250831"/>
            <a:ext cx="3483426" cy="33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5CF8A-E100-7150-5AF8-779F68B4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PROYECTOS SIMILARES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1D4073-58B1-C416-A217-E5B00344F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35" y="1253332"/>
            <a:ext cx="5167365" cy="3210514"/>
          </a:xfrm>
        </p:spPr>
        <p:txBody>
          <a:bodyPr>
            <a:normAutofit/>
          </a:bodyPr>
          <a:lstStyle/>
          <a:p>
            <a:pPr algn="just"/>
            <a:r>
              <a:rPr lang="es-PE" sz="1800" b="1" dirty="0">
                <a:solidFill>
                  <a:schemeClr val="tx1"/>
                </a:solidFill>
                <a:latin typeface="Abadi" panose="020B0604020104020204" pitchFamily="34" charset="0"/>
              </a:rPr>
              <a:t>Smart </a:t>
            </a:r>
            <a:r>
              <a:rPr lang="es-PE" sz="1800" b="1" dirty="0" err="1">
                <a:solidFill>
                  <a:schemeClr val="tx1"/>
                </a:solidFill>
                <a:latin typeface="Abadi" panose="020B0604020104020204" pitchFamily="34" charset="0"/>
              </a:rPr>
              <a:t>Water</a:t>
            </a:r>
            <a:r>
              <a:rPr lang="es-PE" sz="1800" b="1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s-PE" sz="1800" b="1" dirty="0" err="1">
                <a:solidFill>
                  <a:schemeClr val="tx1"/>
                </a:solidFill>
                <a:latin typeface="Abadi" panose="020B0604020104020204" pitchFamily="34" charset="0"/>
              </a:rPr>
              <a:t>Monitoring</a:t>
            </a:r>
            <a:endParaRPr lang="es-PE" sz="1800" b="1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badi" panose="020B0604020104020204" pitchFamily="34" charset="0"/>
              </a:rPr>
              <a:t>Desarrollado por IBM, con enfoque a soluciones de Internet de las Cosas (</a:t>
            </a:r>
            <a:r>
              <a:rPr lang="es-ES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IoT</a:t>
            </a:r>
            <a:r>
              <a:rPr lang="es-ES" sz="1800" dirty="0">
                <a:solidFill>
                  <a:schemeClr val="tx1"/>
                </a:solidFill>
                <a:latin typeface="Abadi" panose="020B0604020104020204" pitchFamily="34" charset="0"/>
              </a:rPr>
              <a:t>) y análisis de datos avanzados para la gestión de agua y demás recursos hídricos. Con este sistema se puede monitorear y analizar en tiempo real las redes de agua, tanto en entornos urbanos como industriales, ayudando a mejorar la eficiencia del uso del agua, prevenir fugas y garantizar la calidad de este recurso.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PE" dirty="0"/>
          </a:p>
        </p:txBody>
      </p:sp>
      <p:pic>
        <p:nvPicPr>
          <p:cNvPr id="9" name="Picture 4" descr="Smart Grids: lo que hay que saber para los próximos años">
            <a:extLst>
              <a:ext uri="{FF2B5EF4-FFF2-40B4-BE49-F238E27FC236}">
                <a16:creationId xmlns:a16="http://schemas.microsoft.com/office/drawing/2014/main" id="{7CAE5688-8BE6-1BD0-9CE7-26573C7D5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16" y="4390617"/>
            <a:ext cx="2933544" cy="23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07971F6-15E3-336A-FBA5-9AF23C1E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38" y="4463845"/>
            <a:ext cx="3569940" cy="220038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4ED2133-9AD6-E77B-E619-695D6D4ED874}"/>
              </a:ext>
            </a:extLst>
          </p:cNvPr>
          <p:cNvSpPr txBox="1"/>
          <p:nvPr/>
        </p:nvSpPr>
        <p:spPr>
          <a:xfrm>
            <a:off x="6331975" y="1253331"/>
            <a:ext cx="50980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Smart </a:t>
            </a:r>
            <a:r>
              <a:rPr lang="es-PE" b="1" dirty="0" err="1"/>
              <a:t>Grids</a:t>
            </a:r>
            <a:endParaRPr lang="es-PE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Implementado por Schneider Electric donde usa el análisis y monitoreo de las redes eléctricas implementando por dispositivos de recepción de datos . Este sistema integrado a las redes existentes ayuda a detectar los fallos que puedan ocurrir e incluso se puede hacer una corregimiento preventivo.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Utiliza algoritmos de Machine </a:t>
            </a:r>
            <a:r>
              <a:rPr lang="es-ES" dirty="0" err="1"/>
              <a:t>Learning</a:t>
            </a:r>
            <a:r>
              <a:rPr lang="es-ES" dirty="0"/>
              <a:t> e IA para predecir el consumo de energía, prevenir fallos en equipos y optimizar la operación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2B29D84-92A3-C477-B80D-BAD4AACAB599}"/>
              </a:ext>
            </a:extLst>
          </p:cNvPr>
          <p:cNvCxnSpPr>
            <a:cxnSpLocks/>
          </p:cNvCxnSpPr>
          <p:nvPr/>
        </p:nvCxnSpPr>
        <p:spPr>
          <a:xfrm flipH="1">
            <a:off x="6132581" y="1326557"/>
            <a:ext cx="19665" cy="5410895"/>
          </a:xfrm>
          <a:prstGeom prst="line">
            <a:avLst/>
          </a:prstGeom>
          <a:ln w="1270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C735F-8415-6857-CA49-4C1BA26A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49" y="871476"/>
            <a:ext cx="5665251" cy="1033273"/>
          </a:xfrm>
        </p:spPr>
        <p:txBody>
          <a:bodyPr>
            <a:normAutofit fontScale="90000"/>
          </a:bodyPr>
          <a:lstStyle/>
          <a:p>
            <a:r>
              <a:rPr lang="es-PE" sz="49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Sensor de corriente SCT-013-030</a:t>
            </a:r>
            <a:br>
              <a:rPr lang="es-PE" dirty="0"/>
            </a:br>
            <a:endParaRPr lang="es-PE" dirty="0"/>
          </a:p>
        </p:txBody>
      </p:sp>
      <p:pic>
        <p:nvPicPr>
          <p:cNvPr id="3080" name="Picture 8" descr="Sensores SCT-013">
            <a:extLst>
              <a:ext uri="{FF2B5EF4-FFF2-40B4-BE49-F238E27FC236}">
                <a16:creationId xmlns:a16="http://schemas.microsoft.com/office/drawing/2014/main" id="{AECF702A-7C70-B758-B865-AFCB5EC3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6" y="3263521"/>
            <a:ext cx="4219298" cy="2339861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B214B2C-7A30-2AD7-108A-C920827B436E}"/>
              </a:ext>
            </a:extLst>
          </p:cNvPr>
          <p:cNvSpPr txBox="1"/>
          <p:nvPr/>
        </p:nvSpPr>
        <p:spPr>
          <a:xfrm>
            <a:off x="365087" y="1786193"/>
            <a:ext cx="5324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Nos permite realizar medidas en un rango de 3A. Este modelo tiene una resistencia de carga interna, entregándonos una salida de voltaje. La relación es de 30A/1V</a:t>
            </a:r>
            <a:endParaRPr lang="es-PE" dirty="0"/>
          </a:p>
          <a:p>
            <a:endParaRPr lang="es-PE" dirty="0"/>
          </a:p>
        </p:txBody>
      </p:sp>
      <p:pic>
        <p:nvPicPr>
          <p:cNvPr id="3" name="Picture 2" descr="Tutorial sensor de corriente AC no invasivo SCT-013">
            <a:extLst>
              <a:ext uri="{FF2B5EF4-FFF2-40B4-BE49-F238E27FC236}">
                <a16:creationId xmlns:a16="http://schemas.microsoft.com/office/drawing/2014/main" id="{F13FA97C-1B4F-FED9-9F7A-4B5FF0A2D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62" y="308639"/>
            <a:ext cx="5020487" cy="2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4EA88DD3-DBD4-37E0-247E-53F5047C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11" y="3263521"/>
            <a:ext cx="5020487" cy="25266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83B363-8425-8CE9-46C8-3B11356BB279}"/>
              </a:ext>
            </a:extLst>
          </p:cNvPr>
          <p:cNvSpPr txBox="1"/>
          <p:nvPr/>
        </p:nvSpPr>
        <p:spPr>
          <a:xfrm>
            <a:off x="799502" y="5663358"/>
            <a:ext cx="417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1: Funcionamiento del sensor de corriente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FD77E3-CF03-B96E-0203-DD42FB229DC7}"/>
              </a:ext>
            </a:extLst>
          </p:cNvPr>
          <p:cNvSpPr txBox="1"/>
          <p:nvPr/>
        </p:nvSpPr>
        <p:spPr>
          <a:xfrm>
            <a:off x="6407778" y="2783576"/>
            <a:ext cx="476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2:Conexión del Arduino UNO y el sensor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9CE265-5647-2FB2-ABF2-D22E0AEC99F8}"/>
              </a:ext>
            </a:extLst>
          </p:cNvPr>
          <p:cNvSpPr txBox="1"/>
          <p:nvPr/>
        </p:nvSpPr>
        <p:spPr>
          <a:xfrm>
            <a:off x="6372011" y="5900749"/>
            <a:ext cx="481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Imagen 3: Programa en Arduino para la lectura de la intensidad</a:t>
            </a:r>
          </a:p>
        </p:txBody>
      </p:sp>
    </p:spTree>
    <p:extLst>
      <p:ext uri="{BB962C8B-B14F-4D97-AF65-F5344CB8AC3E}">
        <p14:creationId xmlns:p14="http://schemas.microsoft.com/office/powerpoint/2010/main" val="388953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B8062-8984-B0B2-7193-F3A21B77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PROGRAMA PYTHON: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557035-9CF7-D2EB-8EFA-89D1399E4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003" y="1236370"/>
            <a:ext cx="2872397" cy="774014"/>
          </a:xfrm>
        </p:spPr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dirty="0" err="1"/>
              <a:t>Conexion</a:t>
            </a:r>
            <a:r>
              <a:rPr lang="en-US" dirty="0"/>
              <a:t> del Arduino </a:t>
            </a:r>
            <a:br>
              <a:rPr lang="en-US" dirty="0"/>
            </a:b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C08275-F4B7-3961-6484-BDA5E9BE25C2}"/>
              </a:ext>
            </a:extLst>
          </p:cNvPr>
          <p:cNvSpPr txBox="1"/>
          <p:nvPr/>
        </p:nvSpPr>
        <p:spPr>
          <a:xfrm>
            <a:off x="979129" y="1573181"/>
            <a:ext cx="5231171" cy="21646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P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start_monitoring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"""Inicia el monitoreo en tiempo real."""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arduino_reader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arduino_reader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'COM7'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P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QtWidgets.QMessageBox.critical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se pudo conectar al Arduino: </a:t>
            </a:r>
            <a:r>
              <a:rPr lang="es-P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s-P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s-P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3E7A37-4656-0548-4E83-9D8D34050D51}"/>
              </a:ext>
            </a:extLst>
          </p:cNvPr>
          <p:cNvSpPr txBox="1"/>
          <p:nvPr/>
        </p:nvSpPr>
        <p:spPr>
          <a:xfrm>
            <a:off x="874103" y="3972274"/>
            <a:ext cx="5336197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1200" dirty="0"/>
              <a:t>'COM7’	 : 	Es el puerto serial al que está conectado el dispositivo </a:t>
            </a:r>
          </a:p>
          <a:p>
            <a:endParaRPr lang="es-PE" sz="1200" dirty="0"/>
          </a:p>
          <a:p>
            <a:r>
              <a:rPr lang="es-PE" sz="1200" dirty="0"/>
              <a:t>9600	 	: 	Es la velocidad de transmisión de datos en baudios </a:t>
            </a:r>
          </a:p>
          <a:p>
            <a:endParaRPr lang="es-PE" sz="1200" dirty="0"/>
          </a:p>
          <a:p>
            <a:r>
              <a:rPr lang="es-PE" sz="1200" dirty="0" err="1"/>
              <a:t>timeout</a:t>
            </a:r>
            <a:r>
              <a:rPr lang="es-PE" sz="1200" dirty="0"/>
              <a:t>=1	:	 Es el tiempo máximo (en segundos) que el programa espera 			para recibir datos antes de continuar.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02915B8C-1B41-DF2E-E10B-147A36FC27D3}"/>
              </a:ext>
            </a:extLst>
          </p:cNvPr>
          <p:cNvSpPr txBox="1">
            <a:spLocks/>
          </p:cNvSpPr>
          <p:nvPr/>
        </p:nvSpPr>
        <p:spPr>
          <a:xfrm>
            <a:off x="6793403" y="1236370"/>
            <a:ext cx="3709497" cy="774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25"/>
              </a:lnSpc>
              <a:buFont typeface="Arial" panose="020B0604020202020204" pitchFamily="34" charset="0"/>
              <a:buNone/>
            </a:pPr>
            <a:r>
              <a:rPr lang="en-US" dirty="0" err="1"/>
              <a:t>Conexion</a:t>
            </a:r>
            <a:r>
              <a:rPr lang="en-US" dirty="0"/>
              <a:t> a la base de </a:t>
            </a:r>
            <a:r>
              <a:rPr lang="en-US" dirty="0" err="1"/>
              <a:t>datos</a:t>
            </a:r>
            <a:br>
              <a:rPr lang="en-US" dirty="0"/>
            </a:b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B3B10D-3B4F-EB75-E925-9DADE7B10B70}"/>
              </a:ext>
            </a:extLst>
          </p:cNvPr>
          <p:cNvSpPr txBox="1"/>
          <p:nvPr/>
        </p:nvSpPr>
        <p:spPr>
          <a:xfrm>
            <a:off x="6625090" y="1573181"/>
            <a:ext cx="4530247" cy="15286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P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get_connection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pyodbc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.connect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'DRIVER={ODBC Driver 17 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SQL Server};'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'SERVER=LAPTOP-QEI1RO77;'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'DATABASE=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DataBaseProject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;'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Trusted_Connection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=yes;'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</a:pP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09F7E6D-7B7A-1E0D-16B1-92DA537D2F71}"/>
              </a:ext>
            </a:extLst>
          </p:cNvPr>
          <p:cNvSpPr txBox="1"/>
          <p:nvPr/>
        </p:nvSpPr>
        <p:spPr>
          <a:xfrm>
            <a:off x="6340839" y="3972274"/>
            <a:ext cx="5336197" cy="15696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1200" dirty="0"/>
              <a:t>DRIVER:	Especifica el controlador ODBC para conectarse a SQL Server.</a:t>
            </a:r>
          </a:p>
          <a:p>
            <a:endParaRPr lang="es-PE" sz="1200" dirty="0"/>
          </a:p>
          <a:p>
            <a:r>
              <a:rPr lang="es-PE" sz="1200" dirty="0"/>
              <a:t>SERVER:	 Indica el nombre del servidor donde se aloja la base de datos.</a:t>
            </a:r>
          </a:p>
          <a:p>
            <a:endParaRPr lang="es-PE" sz="1200" dirty="0"/>
          </a:p>
          <a:p>
            <a:r>
              <a:rPr lang="es-PE" sz="1200" dirty="0"/>
              <a:t>DATABASE:	Especifica el nombre de la base de datos a la que se va a conectar.</a:t>
            </a:r>
          </a:p>
          <a:p>
            <a:endParaRPr lang="es-PE" sz="1200" dirty="0"/>
          </a:p>
          <a:p>
            <a:r>
              <a:rPr lang="es-PE" sz="1200" dirty="0" err="1"/>
              <a:t>Trusted_Connection</a:t>
            </a:r>
            <a:r>
              <a:rPr lang="es-PE" sz="1200" dirty="0"/>
              <a:t>=yes : Usa la autenticación de Windows para conectarse a la base de datos, sin requerir usuario y contraseña.</a:t>
            </a:r>
          </a:p>
        </p:txBody>
      </p:sp>
    </p:spTree>
    <p:extLst>
      <p:ext uri="{BB962C8B-B14F-4D97-AF65-F5344CB8AC3E}">
        <p14:creationId xmlns:p14="http://schemas.microsoft.com/office/powerpoint/2010/main" val="1914178898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1A2F47-B493-9C0F-849E-721BAC0E8B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2612" y="1675042"/>
            <a:ext cx="5791199" cy="2157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arduino_reader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P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Irms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"Potencia"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parts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parts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parts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s-P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222BD1-5D2A-98C6-61AE-765F447E8CD5}"/>
              </a:ext>
            </a:extLst>
          </p:cNvPr>
          <p:cNvSpPr txBox="1"/>
          <p:nvPr/>
        </p:nvSpPr>
        <p:spPr>
          <a:xfrm>
            <a:off x="838199" y="957827"/>
            <a:ext cx="703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Integración y Procesamiento de Datos de Corriente y Potencia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22963464-8083-077B-F3B2-88729F8BEC4F}"/>
              </a:ext>
            </a:extLst>
          </p:cNvPr>
          <p:cNvSpPr txBox="1">
            <a:spLocks/>
          </p:cNvSpPr>
          <p:nvPr/>
        </p:nvSpPr>
        <p:spPr>
          <a:xfrm>
            <a:off x="6438899" y="1650321"/>
            <a:ext cx="5375275" cy="28751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r>
              <a:rPr lang="es-P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guardar_lectura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artefacto_id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get_connection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.cursor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.execute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INSERT INTO Lecturas (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fecha_hora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corriente, potencia, </a:t>
            </a:r>
            <a:r>
              <a:rPr lang="es-P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artefacto_id</a:t>
            </a: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VALUES (GETDATE(), ?, ?, ?)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"""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artefacto_id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P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es-P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.commit</a:t>
            </a:r>
            <a:r>
              <a:rPr lang="es-P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s-P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Confirmar los cambios</a:t>
            </a:r>
            <a:endParaRPr lang="es-P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3BC6D4-336C-B5A9-890D-6BF94537727D}"/>
              </a:ext>
            </a:extLst>
          </p:cNvPr>
          <p:cNvSpPr txBox="1"/>
          <p:nvPr/>
        </p:nvSpPr>
        <p:spPr>
          <a:xfrm>
            <a:off x="1116012" y="4792178"/>
            <a:ext cx="47244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1600" dirty="0"/>
              <a:t>Lee datos del puerto serial, verifica si contiene "</a:t>
            </a:r>
            <a:r>
              <a:rPr lang="es-PE" sz="1600" dirty="0" err="1"/>
              <a:t>Irms</a:t>
            </a:r>
            <a:r>
              <a:rPr lang="es-PE" sz="1600" dirty="0"/>
              <a:t>" y "Potencia"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CD72F8-E9B4-0E78-8E44-A1BB6E797112}"/>
              </a:ext>
            </a:extLst>
          </p:cNvPr>
          <p:cNvSpPr txBox="1"/>
          <p:nvPr/>
        </p:nvSpPr>
        <p:spPr>
          <a:xfrm>
            <a:off x="6821488" y="4669066"/>
            <a:ext cx="42545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1600" dirty="0"/>
              <a:t>Guarda en la base de datos la lectura de corriente y potencia junto con la fecha, hora y el ID del artefacto.</a:t>
            </a:r>
          </a:p>
        </p:txBody>
      </p:sp>
    </p:spTree>
    <p:extLst>
      <p:ext uri="{BB962C8B-B14F-4D97-AF65-F5344CB8AC3E}">
        <p14:creationId xmlns:p14="http://schemas.microsoft.com/office/powerpoint/2010/main" val="2007221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00EF468-2B96-0CE0-EFB7-E7857D0C0546}"/>
              </a:ext>
            </a:extLst>
          </p:cNvPr>
          <p:cNvSpPr txBox="1"/>
          <p:nvPr/>
        </p:nvSpPr>
        <p:spPr>
          <a:xfrm>
            <a:off x="1265382" y="312509"/>
            <a:ext cx="3771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/>
              <a:t>Interfaces de sesión y usuario </a:t>
            </a:r>
            <a:r>
              <a:rPr lang="es-PE" sz="18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93F657-0702-7319-CF52-CD30695E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" t="1760" r="1251" b="3709"/>
          <a:stretch/>
        </p:blipFill>
        <p:spPr>
          <a:xfrm>
            <a:off x="1265382" y="1391841"/>
            <a:ext cx="4386118" cy="2961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975663E-3416-2F0D-51E7-73D682F8F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1841"/>
            <a:ext cx="4622800" cy="2961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A3F6116-C423-9496-ECC0-E506A6781FEE}"/>
              </a:ext>
            </a:extLst>
          </p:cNvPr>
          <p:cNvSpPr txBox="1"/>
          <p:nvPr/>
        </p:nvSpPr>
        <p:spPr>
          <a:xfrm>
            <a:off x="1651000" y="4881384"/>
            <a:ext cx="8890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dirty="0"/>
              <a:t>Para la interfaz, se utilizó </a:t>
            </a:r>
            <a:r>
              <a:rPr lang="es-PE" sz="1600" b="1" dirty="0" err="1"/>
              <a:t>QtWidgets</a:t>
            </a:r>
            <a:r>
              <a:rPr lang="es-PE" sz="1600" dirty="0"/>
              <a:t>, que facilita la creación de aplicaciones de escritorio interactivas. Una vez estructurada la interfaz, se añadió funcionalidad a los botones, permitiendo acciones como iniciar el análisis de la corriente, actualizar gráficos en tiempo real y guardar las lecturas en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187072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C16A706-B03E-85A8-9FD7-8B902AD44D9D}"/>
              </a:ext>
            </a:extLst>
          </p:cNvPr>
          <p:cNvSpPr txBox="1"/>
          <p:nvPr/>
        </p:nvSpPr>
        <p:spPr>
          <a:xfrm>
            <a:off x="1213578" y="475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/>
              <a:t>Monitoreo de Tiempo Real  </a:t>
            </a:r>
            <a:endParaRPr lang="es-PE" sz="1600" dirty="0"/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0F09175C-7591-2C4B-0330-DDB6280F10DB}"/>
              </a:ext>
            </a:extLst>
          </p:cNvPr>
          <p:cNvSpPr txBox="1">
            <a:spLocks/>
          </p:cNvSpPr>
          <p:nvPr/>
        </p:nvSpPr>
        <p:spPr>
          <a:xfrm>
            <a:off x="2161812" y="1207755"/>
            <a:ext cx="7868376" cy="1609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elapsed_time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P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start_time</a:t>
            </a:r>
            <a:endParaRPr lang="es-P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elapsed_time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corrientes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potencias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plot_corriente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corrientes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plot_potencia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s-P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potencias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P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pen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P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s-P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B3A628-CC1C-28EA-CA10-B8C6434F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9" y="3180244"/>
            <a:ext cx="8254999" cy="3202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926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BE0C71-8848-45EF-8079-121FA3691450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1125</TotalTime>
  <Words>1245</Words>
  <Application>Microsoft Office PowerPoint</Application>
  <PresentationFormat>Panorámica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4" baseType="lpstr">
      <vt:lpstr>Abadi</vt:lpstr>
      <vt:lpstr>ADLaM Display</vt:lpstr>
      <vt:lpstr>Aptos</vt:lpstr>
      <vt:lpstr>Arial</vt:lpstr>
      <vt:lpstr>Calibri</vt:lpstr>
      <vt:lpstr>Calibri Light</vt:lpstr>
      <vt:lpstr>Consolas</vt:lpstr>
      <vt:lpstr>Gill Sans MT</vt:lpstr>
      <vt:lpstr>Impact</vt:lpstr>
      <vt:lpstr>Roboto</vt:lpstr>
      <vt:lpstr>Distintivo</vt:lpstr>
      <vt:lpstr>Office 2013 - Tema de 2022</vt:lpstr>
      <vt:lpstr>Sistema de Monitoreo de Consumo Energético en Tiempo Real con Arduino </vt:lpstr>
      <vt:lpstr>Introducción </vt:lpstr>
      <vt:lpstr>Objetivos </vt:lpstr>
      <vt:lpstr>PROYECTOS SIMILARES</vt:lpstr>
      <vt:lpstr>Sensor de corriente SCT-013-030 </vt:lpstr>
      <vt:lpstr>PROGRAMA PYTHON:</vt:lpstr>
      <vt:lpstr>Presentación de PowerPoint</vt:lpstr>
      <vt:lpstr>Presentación de PowerPoint</vt:lpstr>
      <vt:lpstr>Presentación de PowerPoint</vt:lpstr>
      <vt:lpstr>Presentación de PowerPoint</vt:lpstr>
      <vt:lpstr>Evidencias:</vt:lpstr>
      <vt:lpstr>GRACIAS POR SU ATENCION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flavio garcia</dc:creator>
  <cp:lastModifiedBy>Angel Fabrizio Garibay Cuba</cp:lastModifiedBy>
  <cp:revision>7</cp:revision>
  <dcterms:created xsi:type="dcterms:W3CDTF">2024-11-30T06:37:00Z</dcterms:created>
  <dcterms:modified xsi:type="dcterms:W3CDTF">2024-12-07T20:01:49Z</dcterms:modified>
</cp:coreProperties>
</file>